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7" r:id="rId1"/>
  </p:sldMasterIdLst>
  <p:sldIdLst>
    <p:sldId id="256" r:id="rId2"/>
    <p:sldId id="282" r:id="rId3"/>
    <p:sldId id="311" r:id="rId4"/>
    <p:sldId id="283" r:id="rId5"/>
    <p:sldId id="284" r:id="rId6"/>
    <p:sldId id="290" r:id="rId7"/>
    <p:sldId id="302" r:id="rId8"/>
    <p:sldId id="297" r:id="rId9"/>
    <p:sldId id="304" r:id="rId10"/>
    <p:sldId id="303" r:id="rId11"/>
    <p:sldId id="293" r:id="rId12"/>
    <p:sldId id="305" r:id="rId13"/>
    <p:sldId id="306" r:id="rId14"/>
    <p:sldId id="299" r:id="rId15"/>
    <p:sldId id="307" r:id="rId16"/>
    <p:sldId id="308" r:id="rId17"/>
    <p:sldId id="309" r:id="rId18"/>
    <p:sldId id="288" r:id="rId19"/>
    <p:sldId id="310" r:id="rId2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4B63F7-277E-4869-A390-ACF6CE5A149F}" v="125" dt="2021-10-27T14:23:07.349"/>
    <p1510:client id="{74B08C38-7B58-4AC7-9C28-B8D66904D375}" v="173" dt="2021-10-27T08:21:29.389"/>
    <p1510:client id="{A7A9460E-F8DC-421B-BBE6-43F7FEC12E7D}" v="148" dt="2021-10-27T15:49:39.646"/>
    <p1510:client id="{EBB4285E-A16F-4283-8556-5322EF5BD5B6}" v="35" dt="2021-10-27T11:21:46.9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 autoAdjust="0"/>
    <p:restoredTop sz="94660"/>
  </p:normalViewPr>
  <p:slideViewPr>
    <p:cSldViewPr>
      <p:cViewPr varScale="1">
        <p:scale>
          <a:sx n="74" d="100"/>
          <a:sy n="74" d="100"/>
        </p:scale>
        <p:origin x="1260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482C2F-C968-4F2C-BEA4-2F46D6B798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7016247-48CD-4A24-9ECA-88589049E3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244122-59B2-44FE-B50F-B553292D2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10/27/2021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A2BE04-CA6E-4357-BEA0-02D632CAA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3803F1A-0F88-4E9B-B912-C2D03C503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23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C109AA-2011-4F33-9E13-11AB6651D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5F71A64-481B-49D3-B447-6C4F828E49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DC4888-870C-42C7-A35F-4DBC315E1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10/27/2021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F6222CA-D0EF-42BE-BFC9-B031FA8B2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CB5546-BDC2-4B66-9934-2729581AB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34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5A5EA1F-0F0B-4876-8F8B-9F2B2BCD13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1E907B0-0DCA-43F5-BF50-B3C73D9CF1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534C9D-63EA-43BE-BDDE-2F639CEC9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10/27/2021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7CA204-9FF1-4F45-937E-2A27689E2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438C40-588C-4479-AB08-28B03748D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60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4D87FA-9D91-4084-B143-9BD6C3671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BCDE76-A587-424D-8B5E-BA0EB65A6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ADBC55-642C-463C-BCF6-107A63558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10/27/2021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ECC29E4-B3C2-4E28-B273-7A8B572C9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5659FB-584C-4D6E-A987-F8619EFC2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38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321F5E-328E-417C-B5C5-693EE72F6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4923D44-5CAA-49AA-9509-AEFE9519A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0C65808-B737-4AA4-91DC-065B5819A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10/27/2021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86E4C3-1EEB-4ADE-B1E3-267091517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7D3E31-7AE0-4233-952C-EDCA197E4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23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CDB1AF-695B-48BF-A925-1FF5717EB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05182C-276F-44D8-A3FB-D347BE31B0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82B5698-B16E-4EF1-9A3F-B29C5832E9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8741790-438C-4D0B-8FCE-DA3168B07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10/27/2021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DD71908-1EE5-43F7-ADD3-484F48E69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A191A51-110D-4C53-B1D2-3F141597E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26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C30B9B-CD07-45C3-8AEA-BA515DE5A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A48CF18-E72F-48DA-8C1F-9BEF7FC0AE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0ABE9E0-F648-4E45-9B14-E98B8FA6C0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FC5532C-4AC5-4C50-8012-A12DE29BC9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AB0ED6B-6768-4A71-8063-89C1A785A2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515F61E-A14C-4B4A-9DD5-A963BFEA5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10/27/2021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81F3A38-D73D-4332-977F-58FF9C11B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10F37E1-16A0-4A13-8132-D32D5FA1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1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EA002D-474C-4C71-B4AF-FAFBA93DA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DAD49B8-67F3-4D79-AF47-0DD8F260C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10/27/2021</a:t>
            </a:fld>
            <a:endParaRPr lang="en-US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6B90DE1-6A17-4986-A59C-961CF78B8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63512F2-FE05-4F2F-8FD9-1AA42AB27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5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5C53428-5FA9-4B33-ABC7-D75DACAFD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10/27/2021</a:t>
            </a:fld>
            <a:endParaRPr lang="en-US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E023AC2-3A2D-4CB2-B0C0-72B8FC815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1E79C59-5ED8-46F1-AC8B-08EA252E3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51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BBE956-330A-4F21-966D-BEEA264CA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67BD64-95B4-446D-AC20-3430F8DAD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2E9056F-47A1-475E-8222-331BDB250A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1F68BAA-39C6-47BF-8225-60B7F9A15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10/27/2021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BBAB10-2EC7-4147-A6F1-0EA5BE21B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43F69C5-175D-4F3C-9C0A-8946E62B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62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696070-D388-419A-BAAF-B5DB40F39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9867D79-5330-4F6A-ACD8-4AE1FF77B3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C29E1D4-E88D-4153-BB29-92B4D753B4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E2685E1-671B-4880-9160-80D90FFB4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10/27/2021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5959288-2034-4CC3-B171-46D3E56E7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425D20E-7486-4CE5-9402-66915D7C2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90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439180-3FC8-4E5D-B826-0AD0E37A7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712E713-8FCC-442B-82A7-94BE1A994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6916D2F-2C3F-4F98-A94D-8A667ACF3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10/27/2021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397D42-5F08-4E20-B7B8-F8B049E804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5FA3257-09AA-4DBD-91E0-5CF019027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621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kpolyakov.spb.ru/" TargetMode="External"/><Relationship Id="rId7" Type="http://schemas.openxmlformats.org/officeDocument/2006/relationships/hyperlink" Target="https://materializecss.com/" TargetMode="External"/><Relationship Id="rId2" Type="http://schemas.openxmlformats.org/officeDocument/2006/relationships/hyperlink" Target="https://ru.wikipedia.org/wik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f.e-alekseev.ru/text/Schisl.html" TargetMode="External"/><Relationship Id="rId5" Type="http://schemas.openxmlformats.org/officeDocument/2006/relationships/hyperlink" Target="http://htmlbook.ru/" TargetMode="External"/><Relationship Id="rId4" Type="http://schemas.openxmlformats.org/officeDocument/2006/relationships/hyperlink" Target="https://inf-ege.sdamgia.ru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vk.com/away.php?to=http%3A%2F%2Fkpolyakov.spb.ru&amp;cc_key=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544593"/>
            <a:ext cx="9144000" cy="3612599"/>
          </a:xfrm>
        </p:spPr>
        <p:txBody>
          <a:bodyPr>
            <a:normAutofit fontScale="90000"/>
          </a:bodyPr>
          <a:lstStyle/>
          <a:p>
            <a:br>
              <a:rPr lang="ru-RU" sz="1600" dirty="0">
                <a:solidFill>
                  <a:schemeClr val="tx1"/>
                </a:solidFill>
              </a:rPr>
            </a:br>
            <a:r>
              <a:rPr lang="ru-RU" sz="1500" b="1" dirty="0">
                <a:latin typeface="Times New Roman"/>
                <a:cs typeface="Times New Roman"/>
              </a:rPr>
              <a:t>Министерство образования и науки Челябинской области </a:t>
            </a:r>
            <a:br>
              <a:rPr lang="ru-RU" sz="1500" b="1" dirty="0">
                <a:latin typeface="Times New Roman"/>
                <a:cs typeface="Times New Roman" panose="02020603050405020304" pitchFamily="18" charset="0"/>
              </a:rPr>
            </a:br>
            <a:r>
              <a:rPr lang="ru-RU" sz="1500" b="1" dirty="0">
                <a:latin typeface="Times New Roman"/>
                <a:cs typeface="Times New Roman"/>
              </a:rPr>
              <a:t>Муниципальное автономное общеобразовательное учреждение</a:t>
            </a:r>
            <a:br>
              <a:rPr lang="ru-RU" sz="1500" b="1" dirty="0">
                <a:latin typeface="Times New Roman"/>
                <a:cs typeface="Times New Roman" panose="02020603050405020304" pitchFamily="18" charset="0"/>
              </a:rPr>
            </a:br>
            <a:r>
              <a:rPr lang="ru-RU" sz="1500" b="1" dirty="0">
                <a:latin typeface="Times New Roman"/>
                <a:cs typeface="Times New Roman"/>
              </a:rPr>
              <a:t>«Миасская средняя общеобразовательная школа №16»</a:t>
            </a:r>
            <a:br>
              <a:rPr lang="ru-RU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700" b="1" dirty="0">
                <a:latin typeface="Times New Roman"/>
                <a:cs typeface="Times New Roman"/>
              </a:rPr>
              <a:t>Совместный проект</a:t>
            </a:r>
            <a:r>
              <a:rPr lang="ru-RU" sz="2700" b="1" dirty="0">
                <a:cs typeface="Times New Roman"/>
              </a:rPr>
              <a:t> </a:t>
            </a:r>
            <a:br>
              <a:rPr lang="ru-RU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200" b="1" dirty="0">
                <a:ea typeface="+mj-lt"/>
                <a:cs typeface="+mj-lt"/>
              </a:rPr>
              <a:t>Разработка методических указаний для решения задач, связанных с позиционными системами счисления с использованием WEB-технологий</a:t>
            </a:r>
            <a:br>
              <a:rPr lang="ru-RU" sz="2200" b="1" dirty="0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Century Gothic"/>
                <a:cs typeface="Times New Roman"/>
              </a:rPr>
            </a:br>
            <a:br>
              <a:rPr lang="ru-RU" sz="2200" b="1" dirty="0">
                <a:latin typeface="Century Gothic"/>
                <a:cs typeface="Times New Roman"/>
              </a:rPr>
            </a:br>
            <a:r>
              <a:rPr lang="ru-RU" sz="2000" b="1" dirty="0">
                <a:latin typeface="Times New Roman"/>
                <a:cs typeface="Times New Roman"/>
              </a:rPr>
              <a:t>тип проекта: </a:t>
            </a:r>
            <a:r>
              <a:rPr lang="ru-RU" sz="2000" b="1" dirty="0">
                <a:latin typeface="Times New Roman"/>
                <a:ea typeface="+mj-lt"/>
                <a:cs typeface="+mj-lt"/>
              </a:rPr>
              <a:t>Информационно-познавательный</a:t>
            </a:r>
            <a:b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b="1" dirty="0">
                <a:latin typeface="Times New Roman"/>
                <a:cs typeface="Times New Roman"/>
              </a:rPr>
              <a:t> </a:t>
            </a:r>
            <a:b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800" dirty="0">
                <a:solidFill>
                  <a:schemeClr val="tx1"/>
                </a:solidFill>
              </a:rPr>
            </a:br>
            <a:br>
              <a:rPr lang="ru-RU" sz="1800" dirty="0">
                <a:solidFill>
                  <a:schemeClr val="tx1"/>
                </a:solidFill>
              </a:rPr>
            </a:br>
            <a:br>
              <a:rPr lang="ru-RU" sz="1600" dirty="0">
                <a:solidFill>
                  <a:schemeClr val="tx1"/>
                </a:solidFill>
              </a:rPr>
            </a:br>
            <a:br>
              <a:rPr lang="ru-RU" sz="1600" dirty="0">
                <a:solidFill>
                  <a:schemeClr val="tx1"/>
                </a:solidFill>
              </a:rPr>
            </a:br>
            <a:br>
              <a:rPr lang="ru-RU" sz="1600" dirty="0">
                <a:solidFill>
                  <a:schemeClr val="tx1"/>
                </a:solidFill>
              </a:rPr>
            </a:b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014302" y="4619667"/>
            <a:ext cx="6127013" cy="1728192"/>
          </a:xfrm>
        </p:spPr>
        <p:txBody>
          <a:bodyPr>
            <a:normAutofit/>
          </a:bodyPr>
          <a:lstStyle/>
          <a:p>
            <a:r>
              <a:rPr lang="ru-RU" sz="1600" dirty="0">
                <a:solidFill>
                  <a:schemeClr val="tx1"/>
                </a:solidFill>
                <a:latin typeface="Times New Roman"/>
                <a:cs typeface="Times New Roman"/>
              </a:rPr>
              <a:t>Авторы проекта: </a:t>
            </a:r>
            <a:r>
              <a:rPr lang="ru-RU" sz="1600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Герасимов Климентий</a:t>
            </a:r>
            <a:r>
              <a:rPr lang="ru-RU" sz="1600" dirty="0">
                <a:solidFill>
                  <a:schemeClr val="tx1"/>
                </a:solidFill>
                <a:latin typeface="Times New Roman"/>
                <a:cs typeface="Times New Roman"/>
              </a:rPr>
              <a:t>, </a:t>
            </a:r>
            <a:r>
              <a:rPr lang="ru-RU" sz="1600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Ермаков Дмитрий</a:t>
            </a: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r>
              <a:rPr lang="ru-RU" sz="1600" dirty="0">
                <a:solidFill>
                  <a:schemeClr val="tx1"/>
                </a:solidFill>
                <a:latin typeface="Times New Roman"/>
                <a:cs typeface="Times New Roman"/>
              </a:rPr>
              <a:t>Обучающиеся 11-го класса МАОУ «МСОШ №16»</a:t>
            </a:r>
          </a:p>
          <a:p>
            <a:r>
              <a:rPr lang="ru-RU" sz="1600" dirty="0">
                <a:solidFill>
                  <a:schemeClr val="tx1"/>
                </a:solidFill>
                <a:latin typeface="Times New Roman"/>
                <a:cs typeface="Times New Roman"/>
              </a:rPr>
              <a:t>Наставник проекта: Горяинов Сергей Игоревич, учитель информатики</a:t>
            </a: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 </a:t>
            </a:r>
            <a:endParaRPr lang="ru-RU" sz="18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4067944" y="6165304"/>
            <a:ext cx="1152128" cy="80502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64008" indent="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None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None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None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ru-RU" sz="1800" dirty="0">
                <a:solidFill>
                  <a:schemeClr val="tx1"/>
                </a:solidFill>
              </a:rPr>
              <a:t>Миасс</a:t>
            </a:r>
          </a:p>
          <a:p>
            <a:pPr algn="ctr">
              <a:spcBef>
                <a:spcPts val="0"/>
              </a:spcBef>
            </a:pPr>
            <a:r>
              <a:rPr lang="ru-RU" sz="1800" dirty="0">
                <a:solidFill>
                  <a:schemeClr val="tx1"/>
                </a:solidFill>
              </a:rPr>
              <a:t>2021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76E47F1-601A-4708-A629-801EDFFDC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89950"/>
            <a:ext cx="7886700" cy="16328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2800" dirty="0">
                <a:latin typeface="Times New Roman"/>
                <a:cs typeface="Calibri"/>
              </a:rPr>
              <a:t>С добавлением  CSS стилей и фреймворка </a:t>
            </a:r>
            <a:r>
              <a:rPr lang="ru-RU" sz="2800" dirty="0" err="1">
                <a:latin typeface="Times New Roman"/>
                <a:cs typeface="Calibri"/>
              </a:rPr>
              <a:t>MaterializeCSS</a:t>
            </a:r>
            <a:r>
              <a:rPr lang="ru-RU" sz="2800" dirty="0">
                <a:latin typeface="Times New Roman"/>
                <a:cs typeface="Calibri"/>
              </a:rPr>
              <a:t> главная страница сайта стала выглядеть заметно </a:t>
            </a:r>
            <a:r>
              <a:rPr lang="ru-RU" sz="2800" dirty="0">
                <a:latin typeface="Times New Roman"/>
                <a:cs typeface="Times New Roman"/>
              </a:rPr>
              <a:t>разборчивее </a:t>
            </a:r>
            <a:r>
              <a:rPr lang="ru-RU" sz="2800" dirty="0">
                <a:latin typeface="Times New Roman"/>
                <a:cs typeface="Calibri"/>
              </a:rPr>
              <a:t>и </a:t>
            </a:r>
            <a:r>
              <a:rPr lang="ru-RU" sz="2800" dirty="0">
                <a:latin typeface="Times New Roman"/>
                <a:cs typeface="Times New Roman"/>
              </a:rPr>
              <a:t>понятнее</a:t>
            </a:r>
            <a:endParaRPr lang="ru-RU" sz="2800" dirty="0">
              <a:ea typeface="+mn-lt"/>
              <a:cs typeface="+mn-lt"/>
            </a:endParaRPr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AD6950B-EC62-4243-9668-D85032845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26" y="1992055"/>
            <a:ext cx="8727400" cy="443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7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7CCCF65-44D8-45EF-8EAD-6D64C90CA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73" y="348605"/>
            <a:ext cx="8791277" cy="17904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2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Times New Roman"/>
              </a:rPr>
              <a:t>А вот так стала выглядеть страница с решением одного из типов задач</a:t>
            </a:r>
            <a:endParaRPr lang="ru-RU" sz="24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 marL="0" indent="0">
              <a:buNone/>
            </a:pPr>
            <a:endParaRPr lang="ru-RU" sz="28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Times New Roman"/>
              <a:cs typeface="Times New Roman"/>
            </a:endParaRPr>
          </a:p>
        </p:txBody>
      </p:sp>
      <p:pic>
        <p:nvPicPr>
          <p:cNvPr id="2" name="Рисунок 3">
            <a:extLst>
              <a:ext uri="{FF2B5EF4-FFF2-40B4-BE49-F238E27FC236}">
                <a16:creationId xmlns:a16="http://schemas.microsoft.com/office/drawing/2014/main" id="{0E7D5065-B18A-4902-AA4D-F35E5A462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6" y="1539290"/>
            <a:ext cx="8974533" cy="471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2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9FC3D2-B29D-411D-A66B-8DCD3C091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6" y="3250"/>
            <a:ext cx="78867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Times New Roman"/>
                <a:cs typeface="Calibri Light"/>
              </a:rPr>
              <a:t>Функциональность 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28C6E8-45EE-4229-BC43-E25C950A9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6" y="1004784"/>
            <a:ext cx="78867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2400" dirty="0">
                <a:latin typeface="Times New Roman"/>
                <a:cs typeface="Calibri" panose="020F0502020204030204"/>
              </a:rPr>
              <a:t>С добавление CSS стилей нам было необходимо сделать сайт более функциональным, поэтому нам потребовалось использовать JavaScript чтобы реализовать раскрытие и закрытие окон.</a:t>
            </a:r>
          </a:p>
          <a:p>
            <a:pPr marL="0" indent="0">
              <a:buNone/>
            </a:pPr>
            <a:endParaRPr lang="ru-RU">
              <a:cs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6F4F19-978A-4A29-9751-B64926256744}"/>
              </a:ext>
            </a:extLst>
          </p:cNvPr>
          <p:cNvSpPr txBox="1"/>
          <p:nvPr/>
        </p:nvSpPr>
        <p:spPr>
          <a:xfrm>
            <a:off x="5296" y="2617867"/>
            <a:ext cx="2743199" cy="11367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750"/>
              </a:spcBef>
            </a:pPr>
            <a:r>
              <a:rPr lang="ru-RU" sz="2400" dirty="0">
                <a:latin typeface="Times New Roman"/>
                <a:ea typeface="+mn-lt"/>
                <a:cs typeface="+mn-lt"/>
              </a:rPr>
              <a:t>Пример закрытого</a:t>
            </a:r>
          </a:p>
          <a:p>
            <a:pPr>
              <a:lnSpc>
                <a:spcPct val="90000"/>
              </a:lnSpc>
              <a:spcBef>
                <a:spcPts val="750"/>
              </a:spcBef>
            </a:pPr>
            <a:r>
              <a:rPr lang="ru-RU" sz="2400" dirty="0">
                <a:latin typeface="Times New Roman"/>
                <a:ea typeface="+mn-lt"/>
                <a:cs typeface="+mn-lt"/>
              </a:rPr>
              <a:t>раздвижного окна:</a:t>
            </a:r>
            <a:endParaRPr lang="en-US" sz="2400" dirty="0">
              <a:latin typeface="Times New Roman"/>
              <a:ea typeface="+mn-lt"/>
              <a:cs typeface="+mn-lt"/>
            </a:endParaRPr>
          </a:p>
          <a:p>
            <a:pPr algn="l"/>
            <a:endParaRPr lang="ru-RU" dirty="0">
              <a:cs typeface="Calibri"/>
            </a:endParaRPr>
          </a:p>
        </p:txBody>
      </p:sp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C93ED8E-DF6A-4FEF-B13B-7C6B7C73F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084" y="2377879"/>
            <a:ext cx="6829754" cy="394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3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90F24A2-3E91-43CF-80F6-F88EAAD04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600" y="333988"/>
            <a:ext cx="78867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3200" dirty="0">
                <a:latin typeface="Times New Roman"/>
                <a:cs typeface="Calibri"/>
              </a:rPr>
              <a:t>Пример открытого </a:t>
            </a:r>
            <a:r>
              <a:rPr lang="ru-RU" sz="3200">
                <a:latin typeface="Times New Roman"/>
                <a:ea typeface="+mn-lt"/>
                <a:cs typeface="+mn-lt"/>
              </a:rPr>
              <a:t>раздвигающегося окна:</a:t>
            </a:r>
            <a:endParaRPr lang="ru-RU" sz="3200" dirty="0">
              <a:latin typeface="Times New Roman"/>
              <a:cs typeface="Calibri"/>
            </a:endParaRPr>
          </a:p>
        </p:txBody>
      </p:sp>
      <p:pic>
        <p:nvPicPr>
          <p:cNvPr id="2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770BD83-9761-47C1-819B-F506DF7FF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1" y="1171925"/>
            <a:ext cx="8930404" cy="489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60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F4F0312-FB4E-49A8-8E8C-44DCD3714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341" y="604566"/>
            <a:ext cx="8235224" cy="54974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28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Times New Roman"/>
              </a:rPr>
              <a:t>Так же было добавлено модальное окно с </a:t>
            </a:r>
            <a:r>
              <a:rPr lang="ru-RU" sz="28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Times New Roman"/>
              </a:rPr>
              <a:t>дополнительной информацие для помощи в решении задач</a:t>
            </a:r>
            <a:endParaRPr lang="ru-RU">
              <a:latin typeface="Times New Roman"/>
              <a:cs typeface="Times New Roman"/>
            </a:endParaRPr>
          </a:p>
        </p:txBody>
      </p:sp>
      <p:pic>
        <p:nvPicPr>
          <p:cNvPr id="2" name="Рисунок 3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DCC527D9-9FE7-46C7-B3E2-6F67BF39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1" y="2107710"/>
            <a:ext cx="8930404" cy="465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68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7000E0-C52C-43D8-BA77-C9EFA485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b="1" dirty="0">
                <a:cs typeface="Calibri Light"/>
              </a:rPr>
              <a:t>Адаптивность</a:t>
            </a:r>
            <a:r>
              <a:rPr lang="ru-RU" b="1" dirty="0">
                <a:cs typeface="Calibri Light"/>
              </a:rPr>
              <a:t> </a:t>
            </a:r>
            <a:endParaRPr lang="ru-RU" b="1">
              <a:cs typeface="Calibri Ligh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43A49C-2DD5-4E2E-A62D-F18C036F1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2400" dirty="0">
                <a:latin typeface="Times New Roman"/>
                <a:cs typeface="Calibri" panose="020F0502020204030204"/>
              </a:rPr>
              <a:t>С помощью CSS и JavaScript удалось адаптировать сайт под разные разрешения экрана</a:t>
            </a:r>
          </a:p>
        </p:txBody>
      </p:sp>
      <p:pic>
        <p:nvPicPr>
          <p:cNvPr id="4" name="Рисунок 4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903B6627-5EB8-48A5-B2F2-23039632A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26" y="2557936"/>
            <a:ext cx="6785624" cy="41428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B795F0-AE5F-4D53-88BC-82B3FBE09AFD}"/>
              </a:ext>
            </a:extLst>
          </p:cNvPr>
          <p:cNvSpPr txBox="1"/>
          <p:nvPr/>
        </p:nvSpPr>
        <p:spPr>
          <a:xfrm>
            <a:off x="6995690" y="2556084"/>
            <a:ext cx="191353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latin typeface="Times New Roman"/>
                <a:cs typeface="Times New Roman"/>
              </a:rPr>
              <a:t>Модально окно при разрешении </a:t>
            </a:r>
            <a:r>
              <a:rPr lang="ru-RU" sz="2400">
                <a:latin typeface="Times New Roman"/>
                <a:cs typeface="Times New Roman"/>
              </a:rPr>
              <a:t>экрана 1441х882 пикселя</a:t>
            </a:r>
            <a:endParaRPr lang="ru-RU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7704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B932A8A-8040-4E0E-9139-396572352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3378"/>
            <a:ext cx="78867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2800">
                <a:latin typeface="Times New Roman"/>
                <a:cs typeface="Calibri" panose="020F0502020204030204"/>
              </a:rPr>
              <a:t>Модальное окно при разрешении экрана 1000х882 пикселя</a:t>
            </a:r>
          </a:p>
        </p:txBody>
      </p:sp>
      <p:pic>
        <p:nvPicPr>
          <p:cNvPr id="4" name="Рисунок 4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7F21AAF8-D537-4E06-877F-F0249BED6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445" y="1452596"/>
            <a:ext cx="4684975" cy="4658911"/>
          </a:xfrm>
          <a:prstGeom prst="rect">
            <a:avLst/>
          </a:prstGeom>
        </p:spPr>
      </p:pic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6733F887-EF34-424D-B5FE-BEF2E040C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296" y="1453826"/>
            <a:ext cx="4684976" cy="465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40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D020E2-6F9E-43C4-B5F8-1B7AF107C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b="1">
                <a:latin typeface="Times New Roman"/>
                <a:cs typeface="Calibri Light"/>
              </a:rPr>
              <a:t>Заключение</a:t>
            </a:r>
            <a:endParaRPr lang="ru-RU" sz="3600" b="1">
              <a:latin typeface="Times New Roman"/>
              <a:cs typeface="Times New Roman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390CDF-3E34-4824-AC1A-F8E794EA2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0181"/>
            <a:ext cx="7886700" cy="51015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2800" dirty="0">
                <a:latin typeface="Times New Roman"/>
                <a:cs typeface="Calibri" panose="020F0502020204030204"/>
              </a:rPr>
              <a:t>Плюсы для разработчиков:</a:t>
            </a:r>
          </a:p>
          <a:p>
            <a:r>
              <a:rPr lang="ru-RU" dirty="0">
                <a:latin typeface="Times New Roman"/>
                <a:ea typeface="+mn-lt"/>
                <a:cs typeface="+mn-lt"/>
              </a:rPr>
              <a:t>Улучшение своих навыков в решении задач, связанных с система счисления</a:t>
            </a:r>
          </a:p>
          <a:p>
            <a:r>
              <a:rPr lang="ru-RU" dirty="0">
                <a:latin typeface="Times New Roman"/>
                <a:cs typeface="Calibri" panose="020F0502020204030204"/>
              </a:rPr>
              <a:t>Получен опыт работы с HTML, CSS и JavaScript, а также фреймворка </a:t>
            </a:r>
            <a:r>
              <a:rPr lang="ru-RU" dirty="0" err="1">
                <a:latin typeface="Times New Roman"/>
                <a:cs typeface="Calibri" panose="020F0502020204030204"/>
              </a:rPr>
              <a:t>MaterializeCSS</a:t>
            </a:r>
            <a:endParaRPr lang="ru-RU" dirty="0">
              <a:latin typeface="Times New Roman"/>
              <a:cs typeface="Calibri" panose="020F0502020204030204"/>
            </a:endParaRPr>
          </a:p>
          <a:p>
            <a:pPr marL="342900" indent="-342900"/>
            <a:endParaRPr lang="ru-RU" dirty="0">
              <a:cs typeface="Calibri" panose="020F0502020204030204"/>
            </a:endParaRPr>
          </a:p>
          <a:p>
            <a:pPr marL="0" indent="0">
              <a:buNone/>
            </a:pPr>
            <a:r>
              <a:rPr lang="ru-RU" sz="2800" dirty="0">
                <a:latin typeface="Times New Roman"/>
                <a:cs typeface="Calibri" panose="020F0502020204030204"/>
              </a:rPr>
              <a:t>Плюсы для пользователя:</a:t>
            </a:r>
          </a:p>
          <a:p>
            <a:r>
              <a:rPr lang="ru-RU" dirty="0">
                <a:latin typeface="Times New Roman"/>
                <a:cs typeface="Calibri" panose="020F0502020204030204"/>
              </a:rPr>
              <a:t>Помощь в понимании и решении задач, связанных с система счисления</a:t>
            </a:r>
          </a:p>
          <a:p>
            <a:pPr>
              <a:buFont typeface="Arial"/>
            </a:pPr>
            <a:r>
              <a:rPr lang="ru-RU" dirty="0">
                <a:latin typeface="Times New Roman"/>
                <a:cs typeface="Calibri" panose="020F0502020204030204"/>
              </a:rPr>
              <a:t>Удобство в использовании сайта на любом устройстве</a:t>
            </a:r>
          </a:p>
        </p:txBody>
      </p:sp>
    </p:spTree>
    <p:extLst>
      <p:ext uri="{BB962C8B-B14F-4D97-AF65-F5344CB8AC3E}">
        <p14:creationId xmlns:p14="http://schemas.microsoft.com/office/powerpoint/2010/main" val="396322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Заголовок 1"/>
          <p:cNvSpPr>
            <a:spLocks noGrp="1"/>
          </p:cNvSpPr>
          <p:nvPr>
            <p:ph type="title"/>
          </p:nvPr>
        </p:nvSpPr>
        <p:spPr>
          <a:xfrm>
            <a:off x="34925" y="-26988"/>
            <a:ext cx="9037638" cy="1143001"/>
          </a:xfrm>
        </p:spPr>
        <p:txBody>
          <a:bodyPr/>
          <a:lstStyle/>
          <a:p>
            <a:pPr algn="ctr" eaLnBrk="1" hangingPunct="1"/>
            <a:r>
              <a:rPr lang="ru-RU" altLang="ru-RU" sz="4000" dirty="0">
                <a:latin typeface="Times New Roman"/>
                <a:cs typeface="Times New Roman"/>
              </a:rPr>
              <a:t>Список литературы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26" y="890398"/>
            <a:ext cx="7996636" cy="212009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  <a:defRPr/>
            </a:pPr>
            <a:r>
              <a:rPr lang="ru-RU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  <a:hlinkClick r:id="rId2"/>
              </a:rPr>
              <a:t>https://ru.wikipedia.org/wiki/</a:t>
            </a:r>
            <a:r>
              <a:rPr lang="ru-RU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 </a:t>
            </a:r>
            <a:r>
              <a:rPr lang="ru-RU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ea typeface="+mn-lt"/>
                <a:cs typeface="+mn-lt"/>
              </a:rPr>
              <a:t>- Википедия</a:t>
            </a:r>
            <a:endParaRPr lang="ru-RU" dirty="0">
              <a:latin typeface="Times New Roman"/>
              <a:cs typeface="Times New Roman"/>
            </a:endParaRPr>
          </a:p>
          <a:p>
            <a:pPr marL="0" indent="0">
              <a:buClr>
                <a:srgbClr val="FFFFFF"/>
              </a:buClr>
              <a:buNone/>
              <a:defRPr/>
            </a:pPr>
            <a:r>
              <a:rPr lang="ru-RU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  <a:hlinkClick r:id="rId3"/>
              </a:rPr>
              <a:t>https://kpolyakov.spb.ru/</a:t>
            </a:r>
            <a:r>
              <a:rPr lang="ru-RU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 </a:t>
            </a:r>
            <a:r>
              <a:rPr lang="ru-RU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ea typeface="+mn-lt"/>
                <a:cs typeface="+mn-lt"/>
              </a:rPr>
              <a:t>- Сайт Константина Полякова</a:t>
            </a:r>
            <a:endParaRPr lang="ru-RU" dirty="0">
              <a:latin typeface="Times New Roman"/>
              <a:ea typeface="+mn-lt"/>
              <a:cs typeface="+mn-lt"/>
            </a:endParaRPr>
          </a:p>
          <a:p>
            <a:pPr marL="0" indent="0">
              <a:buNone/>
              <a:defRPr/>
            </a:pPr>
            <a:r>
              <a:rPr lang="ru-RU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  <a:hlinkClick r:id="rId4"/>
              </a:rPr>
              <a:t>https://inf-ege.sdamgia.ru/</a:t>
            </a:r>
            <a:r>
              <a:rPr lang="ru-RU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 </a:t>
            </a:r>
            <a:r>
              <a:rPr lang="ru-RU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ea typeface="+mn-lt"/>
                <a:cs typeface="+mn-lt"/>
              </a:rPr>
              <a:t>- Сайт Решу ЕГЭ по информатике</a:t>
            </a:r>
            <a:endParaRPr lang="ru-RU" dirty="0">
              <a:latin typeface="Times New Roman"/>
              <a:cs typeface="Calibri"/>
            </a:endParaRPr>
          </a:p>
          <a:p>
            <a:pPr marL="0" indent="0">
              <a:buClr>
                <a:srgbClr val="FFFFFF"/>
              </a:buClr>
              <a:buNone/>
              <a:defRPr/>
            </a:pPr>
            <a:r>
              <a:rPr lang="ru-RU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  <a:hlinkClick r:id="rId5"/>
              </a:rPr>
              <a:t>http://htmlbook.ru/</a:t>
            </a:r>
            <a:r>
              <a:rPr lang="ru-RU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 </a:t>
            </a:r>
            <a:r>
              <a:rPr lang="ru-RU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ea typeface="+mn-lt"/>
                <a:cs typeface="+mn-lt"/>
              </a:rPr>
              <a:t>- Сайт </a:t>
            </a:r>
            <a:r>
              <a:rPr lang="ru-RU" sz="2000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ea typeface="+mn-lt"/>
                <a:cs typeface="+mn-lt"/>
              </a:rPr>
              <a:t>HtmlBook</a:t>
            </a:r>
          </a:p>
          <a:p>
            <a:pPr marL="0" indent="0">
              <a:buNone/>
              <a:defRPr/>
            </a:pPr>
            <a:r>
              <a:rPr lang="ru-RU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  <a:hlinkClick r:id="rId6"/>
              </a:rPr>
              <a:t>https://inf.e-alekseev.ru/text/Schisl.html</a:t>
            </a:r>
            <a:r>
              <a:rPr lang="ru-RU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</a:t>
            </a:r>
            <a:r>
              <a:rPr lang="ru-RU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ea typeface="+mn-lt"/>
                <a:cs typeface="+mn-lt"/>
              </a:rPr>
              <a:t>- Методичка с решениями задач с системами счисления</a:t>
            </a:r>
            <a:endParaRPr lang="ru-RU">
              <a:latin typeface="Times New Roman"/>
              <a:ea typeface="+mn-lt"/>
              <a:cs typeface="Times New Roman"/>
            </a:endParaRPr>
          </a:p>
          <a:p>
            <a:pPr marL="0" indent="0">
              <a:buNone/>
              <a:defRPr/>
            </a:pPr>
            <a:r>
              <a:rPr lang="ru-RU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  <a:hlinkClick r:id="rId7"/>
              </a:rPr>
              <a:t>https://materializecss.com/</a:t>
            </a:r>
            <a:r>
              <a:rPr lang="ru-RU" sz="2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- Сайт фреймворка </a:t>
            </a:r>
            <a:r>
              <a:rPr lang="ru-RU" sz="2000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MaterializeCSS</a:t>
            </a:r>
            <a:endParaRPr lang="ru-RU" dirty="0" err="1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051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EDEC1-0EAC-4FE5-B346-45869A6C2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5685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dirty="0">
                <a:latin typeface="Times New Roman"/>
                <a:cs typeface="Calibri Light"/>
              </a:rPr>
              <a:t>Спасибо 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32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>
            <a:extLst>
              <a:ext uri="{FF2B5EF4-FFF2-40B4-BE49-F238E27FC236}">
                <a16:creationId xmlns:a16="http://schemas.microsoft.com/office/drawing/2014/main" id="{CF6FA3A5-5750-4677-8C78-1CF93CA51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ru-RU" sz="3600" b="1" dirty="0">
                <a:latin typeface="Times New Roman"/>
                <a:cs typeface="Calibri" panose="020F0502020204030204"/>
              </a:rPr>
              <a:t>Актуальность проекта</a:t>
            </a:r>
            <a:endParaRPr lang="ru-RU" b="1">
              <a:cs typeface="Calibri"/>
            </a:endParaRPr>
          </a:p>
          <a:p>
            <a:pPr algn="ctr">
              <a:buNone/>
            </a:pPr>
            <a:r>
              <a:rPr lang="ru-RU" sz="2800" dirty="0">
                <a:latin typeface="Times New Roman"/>
                <a:cs typeface="Times New Roman"/>
              </a:rPr>
              <a:t>С каждым годом всё больше людей сдают Единый Государственный Экзамен по информатике. Данный методический материал может помочь людям, сдающим ЕГЭ, разобраться в том, как решать задачи, связанные с системами счислений.</a:t>
            </a:r>
            <a:endParaRPr lang="ru-RU" sz="2800">
              <a:latin typeface="Times New Roman"/>
              <a:ea typeface="+mn-lt"/>
              <a:cs typeface="+mn-lt"/>
            </a:endParaRPr>
          </a:p>
          <a:p>
            <a:pPr marL="0" indent="0" algn="ctr">
              <a:buNone/>
            </a:pPr>
            <a:endParaRPr lang="ru-RU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7417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D557D486-4C9E-4EDA-9C45-F0E841EA5B52}"/>
              </a:ext>
            </a:extLst>
          </p:cNvPr>
          <p:cNvSpPr txBox="1"/>
          <p:nvPr/>
        </p:nvSpPr>
        <p:spPr>
          <a:xfrm>
            <a:off x="-100619" y="1717588"/>
            <a:ext cx="8524395" cy="340195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ctr">
              <a:lnSpc>
                <a:spcPct val="90000"/>
              </a:lnSpc>
              <a:spcBef>
                <a:spcPts val="750"/>
              </a:spcBef>
            </a:pPr>
            <a:r>
              <a:rPr lang="ru-RU" b="1" dirty="0">
                <a:ea typeface="+mn-lt"/>
                <a:cs typeface="+mn-lt"/>
              </a:rPr>
              <a:t>                     </a:t>
            </a:r>
            <a:r>
              <a:rPr lang="ru-RU" sz="3600" b="1" dirty="0">
                <a:latin typeface="Times New Roman"/>
                <a:ea typeface="+mn-lt"/>
                <a:cs typeface="+mn-lt"/>
              </a:rPr>
              <a:t>Цель </a:t>
            </a:r>
            <a:r>
              <a:rPr lang="ru-RU" sz="3600" b="1" dirty="0">
                <a:latin typeface="Times New Roman"/>
                <a:cs typeface="Times New Roman"/>
              </a:rPr>
              <a:t>проекта</a:t>
            </a:r>
            <a:r>
              <a:rPr lang="ru-RU" sz="3600" b="1" dirty="0">
                <a:latin typeface="Times New Roman"/>
                <a:ea typeface="+mn-lt"/>
                <a:cs typeface="+mn-lt"/>
              </a:rPr>
              <a:t>: </a:t>
            </a:r>
            <a:endParaRPr lang="ru-RU" sz="3600" dirty="0">
              <a:latin typeface="Times New Roman"/>
              <a:ea typeface="+mn-lt"/>
              <a:cs typeface="+mn-lt"/>
            </a:endParaRPr>
          </a:p>
          <a:p>
            <a:pPr marL="987425" algn="ctr">
              <a:lnSpc>
                <a:spcPct val="90000"/>
              </a:lnSpc>
              <a:spcBef>
                <a:spcPts val="750"/>
              </a:spcBef>
            </a:pPr>
            <a:r>
              <a:rPr lang="ru-RU" sz="3200" dirty="0">
                <a:latin typeface="Times New Roman"/>
                <a:cs typeface="Times New Roman"/>
              </a:rPr>
              <a:t>Целью проекта является разработка методических указаний для решения задач, связанных с позиционными системами счисления с использованием WEB-технологий.</a:t>
            </a:r>
            <a:endParaRPr lang="en-US" sz="3200">
              <a:latin typeface="Times New Roman"/>
              <a:ea typeface="+mn-lt"/>
              <a:cs typeface="+mn-lt"/>
            </a:endParaRPr>
          </a:p>
          <a:p>
            <a:pPr algn="l"/>
            <a:endParaRPr lang="ru-RU" sz="3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840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-1139825" y="430213"/>
            <a:ext cx="8848725" cy="58992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261745" indent="86995" algn="ctr">
              <a:lnSpc>
                <a:spcPct val="90000"/>
              </a:lnSpc>
              <a:buNone/>
              <a:defRPr/>
            </a:pPr>
            <a:r>
              <a:rPr lang="ru-RU" sz="3200" b="1" dirty="0">
                <a:latin typeface="Book Antiqua"/>
              </a:rPr>
              <a:t>Задачи проекта</a:t>
            </a:r>
            <a:r>
              <a:rPr lang="ru-RU" sz="3200" dirty="0">
                <a:latin typeface="Book Antiqua"/>
              </a:rPr>
              <a:t>:</a:t>
            </a:r>
            <a:endParaRPr lang="ru-RU" sz="32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/>
              <a:ea typeface="+mn-lt"/>
              <a:cs typeface="+mn-lt"/>
            </a:endParaRPr>
          </a:p>
          <a:p>
            <a:pPr marL="1718945" indent="-457200">
              <a:defRPr/>
            </a:pPr>
            <a:r>
              <a:rPr lang="ru-RU" sz="2800" dirty="0">
                <a:latin typeface="Times New Roman"/>
                <a:ea typeface="+mn-lt"/>
                <a:cs typeface="+mn-lt"/>
              </a:rPr>
              <a:t>Выделить типы задач, связанные с системой счисления из ЕГЭ по информатике.</a:t>
            </a:r>
          </a:p>
          <a:p>
            <a:pPr marL="1718945" indent="-457200">
              <a:defRPr/>
            </a:pPr>
            <a:r>
              <a:rPr lang="ru-RU" sz="2800" dirty="0">
                <a:latin typeface="Calibri"/>
                <a:ea typeface="+mn-lt"/>
                <a:cs typeface="+mn-lt"/>
              </a:rPr>
              <a:t>Сформулировать алгоритмы решения выбранных задач.</a:t>
            </a:r>
            <a:endParaRPr lang="ru-RU" sz="2800">
              <a:ea typeface="+mn-lt"/>
              <a:cs typeface="+mn-lt"/>
            </a:endParaRPr>
          </a:p>
          <a:p>
            <a:pPr marL="1718945" indent="-457200">
              <a:defRPr/>
            </a:pPr>
            <a:r>
              <a:rPr lang="ru-RU" sz="2800" dirty="0">
                <a:latin typeface="Calibri"/>
                <a:ea typeface="+mn-lt"/>
                <a:cs typeface="+mn-lt"/>
              </a:rPr>
              <a:t>Решить ряд задач, соответствующих сформулированным алгоритмам из пункт.</a:t>
            </a:r>
            <a:endParaRPr lang="ru-RU" sz="2800">
              <a:ea typeface="+mn-lt"/>
              <a:cs typeface="+mn-lt"/>
            </a:endParaRPr>
          </a:p>
          <a:p>
            <a:pPr marL="1718945" indent="-457200">
              <a:defRPr/>
            </a:pPr>
            <a:r>
              <a:rPr lang="ru-RU" sz="2800" dirty="0">
                <a:latin typeface="Calibri"/>
                <a:ea typeface="+mn-lt"/>
                <a:cs typeface="+mn-lt"/>
              </a:rPr>
              <a:t>Оформить решенные задачи в виде WEB-страницы.</a:t>
            </a:r>
            <a:endParaRPr lang="ru-RU" sz="2800">
              <a:ea typeface="+mn-lt"/>
              <a:cs typeface="+mn-lt"/>
            </a:endParaRPr>
          </a:p>
          <a:p>
            <a:pPr marL="1718945" indent="-457200" algn="ctr">
              <a:buFont typeface="Wingdings" panose="020B0604020202020204" pitchFamily="34" charset="0"/>
              <a:buChar char="§"/>
              <a:defRPr/>
            </a:pPr>
            <a:endParaRPr lang="ru-RU" sz="2400" dirty="0">
              <a:latin typeface="Times New Roman"/>
              <a:ea typeface="+mn-lt"/>
              <a:cs typeface="+mn-lt"/>
            </a:endParaRPr>
          </a:p>
          <a:p>
            <a:pPr marL="342900" lvl="1" indent="0">
              <a:lnSpc>
                <a:spcPct val="90000"/>
              </a:lnSpc>
              <a:buNone/>
              <a:defRPr/>
            </a:pPr>
            <a:endParaRPr lang="ru-RU" sz="22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955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533175"/>
            <a:ext cx="8229600" cy="4765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buNone/>
            </a:pPr>
            <a:r>
              <a:rPr lang="ru-RU" altLang="ru-RU" sz="4000" b="1" dirty="0">
                <a:latin typeface="Book Antiqua"/>
              </a:rPr>
              <a:t>План работы:</a:t>
            </a:r>
            <a:endParaRPr lang="ru-RU" altLang="ru-RU" sz="2800" b="1" dirty="0">
              <a:latin typeface="Times New Roman"/>
              <a:ea typeface="+mn-lt"/>
              <a:cs typeface="Times New Roman"/>
            </a:endParaRPr>
          </a:p>
          <a:p>
            <a:pPr algn="just">
              <a:buFont typeface="Arial"/>
              <a:buChar char="•"/>
            </a:pPr>
            <a:r>
              <a:rPr lang="ru-RU" sz="2800" dirty="0">
                <a:latin typeface="Times New Roman"/>
                <a:ea typeface="+mn-lt"/>
                <a:cs typeface="Times New Roman"/>
              </a:rPr>
              <a:t>   Поиск задач для методических указаний</a:t>
            </a:r>
            <a:endParaRPr lang="en-US" sz="2800" dirty="0"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r>
              <a:rPr lang="ru-RU" sz="2800" dirty="0">
                <a:latin typeface="Times New Roman"/>
                <a:ea typeface="+mn-lt"/>
                <a:cs typeface="Times New Roman"/>
              </a:rPr>
              <a:t>   Формирование алгоритмов к выбранным задачам</a:t>
            </a:r>
            <a:endParaRPr lang="ru-RU" sz="2800" dirty="0">
              <a:ea typeface="+mn-lt"/>
              <a:cs typeface="+mn-lt"/>
            </a:endParaRPr>
          </a:p>
          <a:p>
            <a:pPr marL="457200" indent="-457200" algn="just">
              <a:buFont typeface="Arial"/>
              <a:buChar char="•"/>
            </a:pPr>
            <a:r>
              <a:rPr lang="ru-RU" sz="2800" dirty="0">
                <a:latin typeface="Times New Roman"/>
                <a:ea typeface="+mn-lt"/>
                <a:cs typeface="Times New Roman"/>
              </a:rPr>
              <a:t>Решение выбранных задач</a:t>
            </a:r>
            <a:endParaRPr lang="en-US" sz="2800" dirty="0">
              <a:ea typeface="+mn-lt"/>
              <a:cs typeface="+mn-lt"/>
            </a:endParaRPr>
          </a:p>
          <a:p>
            <a:pPr marL="457200" indent="-457200" algn="just">
              <a:buFont typeface="Arial"/>
              <a:buChar char="•"/>
            </a:pPr>
            <a:r>
              <a:rPr lang="ru-RU" sz="2800" dirty="0">
                <a:latin typeface="Times New Roman"/>
                <a:ea typeface="+mn-lt"/>
                <a:cs typeface="Times New Roman"/>
              </a:rPr>
              <a:t>Разработка структуры сайта</a:t>
            </a:r>
            <a:endParaRPr lang="en-US" sz="2800" dirty="0">
              <a:ea typeface="+mn-lt"/>
              <a:cs typeface="+mn-lt"/>
            </a:endParaRPr>
          </a:p>
          <a:p>
            <a:pPr marL="457200" indent="-457200" algn="just">
              <a:buFont typeface="Arial"/>
              <a:buChar char="•"/>
            </a:pPr>
            <a:r>
              <a:rPr lang="ru-RU" sz="2800" dirty="0">
                <a:latin typeface="Times New Roman"/>
                <a:ea typeface="+mn-lt"/>
                <a:cs typeface="Times New Roman"/>
              </a:rPr>
              <a:t>Применение стилей оформления</a:t>
            </a:r>
            <a:endParaRPr lang="en-US" sz="2800" dirty="0">
              <a:ea typeface="+mn-lt"/>
              <a:cs typeface="+mn-lt"/>
            </a:endParaRPr>
          </a:p>
          <a:p>
            <a:pPr marL="457200" indent="-457200" algn="just">
              <a:buFont typeface="Arial"/>
              <a:buChar char="•"/>
            </a:pPr>
            <a:r>
              <a:rPr lang="ru-RU" sz="2800" dirty="0">
                <a:latin typeface="Times New Roman"/>
                <a:ea typeface="+mn-lt"/>
                <a:cs typeface="Times New Roman"/>
              </a:rPr>
              <a:t>Добавление интерактивности</a:t>
            </a:r>
            <a:endParaRPr lang="en-US" sz="2800" dirty="0">
              <a:ea typeface="+mn-lt"/>
              <a:cs typeface="+mn-lt"/>
            </a:endParaRPr>
          </a:p>
          <a:p>
            <a:pPr marL="0" indent="0">
              <a:buNone/>
            </a:pPr>
            <a:endParaRPr lang="ru-RU" sz="2800" dirty="0">
              <a:latin typeface="Times New Roman"/>
              <a:ea typeface="+mn-lt"/>
              <a:cs typeface="Calibri"/>
            </a:endParaRPr>
          </a:p>
          <a:p>
            <a:pPr marL="0" indent="0">
              <a:buNone/>
            </a:pPr>
            <a:endParaRPr lang="ru-RU" altLang="ru-RU" sz="28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Book Antiqua"/>
              <a:cs typeface="Calibri"/>
            </a:endParaRPr>
          </a:p>
          <a:p>
            <a:pPr marL="0" indent="0">
              <a:buClr>
                <a:srgbClr val="FFFFFF"/>
              </a:buClr>
              <a:buNone/>
            </a:pPr>
            <a:endParaRPr lang="ru-RU" altLang="ru-RU" sz="28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Book Antiqua" panose="02040602050305030304" pitchFamily="18" charset="0"/>
            </a:endParaRPr>
          </a:p>
          <a:p>
            <a:pPr marL="0" indent="0">
              <a:buClr>
                <a:srgbClr val="FFFFFF"/>
              </a:buClr>
              <a:buNone/>
            </a:pPr>
            <a:endParaRPr lang="ru-RU" altLang="ru-RU" sz="28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Book Antiqua" panose="02040602050305030304" pitchFamily="18" charset="0"/>
            </a:endParaRPr>
          </a:p>
          <a:p>
            <a:pPr marL="514350" indent="-514350">
              <a:buClr>
                <a:srgbClr val="FFFFFF"/>
              </a:buClr>
              <a:buFontTx/>
              <a:buAutoNum type="arabicPeriod"/>
            </a:pPr>
            <a:endParaRPr lang="ru-RU" altLang="ru-RU" sz="28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82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6D653-477B-4731-9D0B-FCDCFC848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Times New Roman"/>
                <a:cs typeface="Times New Roman"/>
              </a:rPr>
              <a:t>Поиск задач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794337-B83C-486E-A8F9-923E8903B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257" y="2139957"/>
            <a:ext cx="8191093" cy="471708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CA" sz="200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1-</a:t>
            </a:r>
            <a:r>
              <a:rPr lang="ru-RU" sz="2000" dirty="0">
                <a:solidFill>
                  <a:srgbClr val="000000"/>
                </a:solidFill>
                <a:latin typeface="Times New Roman"/>
                <a:cs typeface="Times New Roman"/>
              </a:rPr>
              <a:t>й</a:t>
            </a:r>
            <a:r>
              <a:rPr lang="ru-RU" sz="200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тип: Перевод из 2-й системы счисления в другие системы счисления.</a:t>
            </a:r>
            <a:endParaRPr lang="ru-RU" sz="2000">
              <a:cs typeface="Calibri"/>
            </a:endParaRPr>
          </a:p>
          <a:p>
            <a:r>
              <a:rPr lang="ru-RU" sz="2000" dirty="0">
                <a:solidFill>
                  <a:srgbClr val="000000"/>
                </a:solidFill>
                <a:latin typeface="Times New Roman"/>
                <a:cs typeface="Times New Roman"/>
              </a:rPr>
              <a:t>2-й </a:t>
            </a:r>
            <a:r>
              <a:rPr lang="ru-RU" sz="200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тип: Перевод из 8-й системы счисления в другие системы счисления.</a:t>
            </a:r>
          </a:p>
          <a:p>
            <a:pPr algn="l"/>
            <a:r>
              <a:rPr lang="ru-RU" sz="2000" dirty="0">
                <a:solidFill>
                  <a:srgbClr val="000000"/>
                </a:solidFill>
                <a:latin typeface="Times New Roman"/>
                <a:cs typeface="Times New Roman"/>
              </a:rPr>
              <a:t>3-й</a:t>
            </a:r>
            <a:r>
              <a:rPr lang="ru-RU" sz="200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тип: Перевод из 10-й системы счисления в другие системы счисления.</a:t>
            </a:r>
          </a:p>
          <a:p>
            <a:r>
              <a:rPr lang="ru-RU" sz="2000" dirty="0">
                <a:solidFill>
                  <a:srgbClr val="000000"/>
                </a:solidFill>
                <a:latin typeface="Times New Roman"/>
                <a:cs typeface="Times New Roman"/>
              </a:rPr>
              <a:t>4-й </a:t>
            </a:r>
            <a:r>
              <a:rPr lang="ru-RU" sz="200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тип: Перевод из 16-й системы счисления в другие системы счисления.</a:t>
            </a:r>
          </a:p>
          <a:p>
            <a:r>
              <a:rPr lang="ru-RU" sz="2000" dirty="0">
                <a:solidFill>
                  <a:srgbClr val="000000"/>
                </a:solidFill>
                <a:latin typeface="Times New Roman"/>
                <a:cs typeface="Times New Roman"/>
              </a:rPr>
              <a:t>5-й </a:t>
            </a:r>
            <a:r>
              <a:rPr lang="ru-RU" sz="200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тип: Поиск количества натуральных чисел.</a:t>
            </a:r>
          </a:p>
          <a:p>
            <a:r>
              <a:rPr lang="ru-RU" sz="2000" dirty="0">
                <a:solidFill>
                  <a:srgbClr val="000000"/>
                </a:solidFill>
                <a:latin typeface="Times New Roman"/>
                <a:cs typeface="Times New Roman"/>
              </a:rPr>
              <a:t>6-й</a:t>
            </a:r>
            <a:r>
              <a:rPr lang="ru-RU" sz="200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тип: Неравенства</a:t>
            </a:r>
            <a:r>
              <a:rPr lang="ru-RU" sz="2000" dirty="0">
                <a:solidFill>
                  <a:srgbClr val="000000"/>
                </a:solidFill>
                <a:latin typeface="Times New Roman"/>
                <a:cs typeface="Times New Roman"/>
              </a:rPr>
              <a:t>,</a:t>
            </a:r>
            <a:r>
              <a:rPr lang="ru-RU" sz="200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связанные с </a:t>
            </a:r>
            <a:r>
              <a:rPr lang="ru-RU" sz="2000" dirty="0">
                <a:solidFill>
                  <a:srgbClr val="000000"/>
                </a:solidFill>
                <a:latin typeface="Times New Roman"/>
                <a:cs typeface="Times New Roman"/>
              </a:rPr>
              <a:t>системами </a:t>
            </a:r>
            <a:r>
              <a:rPr lang="ru-RU" sz="200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счисления.</a:t>
            </a:r>
          </a:p>
          <a:p>
            <a:pPr algn="l"/>
            <a:r>
              <a:rPr lang="ru-RU" sz="2000" dirty="0">
                <a:solidFill>
                  <a:srgbClr val="000000"/>
                </a:solidFill>
                <a:latin typeface="Times New Roman"/>
                <a:cs typeface="Times New Roman"/>
              </a:rPr>
              <a:t>7-й</a:t>
            </a:r>
            <a:r>
              <a:rPr lang="ru-RU" sz="200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тип: Решение уравнений</a:t>
            </a:r>
            <a:r>
              <a:rPr lang="ru-RU" sz="2000" dirty="0">
                <a:solidFill>
                  <a:srgbClr val="000000"/>
                </a:solidFill>
                <a:latin typeface="Times New Roman"/>
                <a:cs typeface="Times New Roman"/>
              </a:rPr>
              <a:t>,</a:t>
            </a:r>
            <a:r>
              <a:rPr lang="ru-RU" sz="200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связанных с системами счисления.</a:t>
            </a:r>
          </a:p>
          <a:p>
            <a:pPr algn="l"/>
            <a:r>
              <a:rPr lang="ru-RU" sz="2000" dirty="0">
                <a:solidFill>
                  <a:srgbClr val="000000"/>
                </a:solidFill>
                <a:latin typeface="Times New Roman"/>
                <a:cs typeface="Times New Roman"/>
              </a:rPr>
              <a:t>8-й</a:t>
            </a:r>
            <a:r>
              <a:rPr lang="ru-RU" sz="200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тип: Поиск количества цифр.</a:t>
            </a:r>
          </a:p>
          <a:p>
            <a:pPr algn="l"/>
            <a:r>
              <a:rPr lang="ru-RU" sz="2000" dirty="0">
                <a:solidFill>
                  <a:srgbClr val="000000"/>
                </a:solidFill>
                <a:latin typeface="Times New Roman"/>
                <a:cs typeface="Times New Roman"/>
              </a:rPr>
              <a:t>9-й</a:t>
            </a:r>
            <a:r>
              <a:rPr lang="ru-RU" sz="200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тип: Поиск основания систем счисления</a:t>
            </a:r>
          </a:p>
          <a:p>
            <a:pPr>
              <a:buNone/>
            </a:pPr>
            <a:endParaRPr lang="ru-RU" sz="1800" dirty="0">
              <a:solidFill>
                <a:srgbClr val="000000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DE8B2C-6660-421D-90DA-280E53A19846}"/>
              </a:ext>
            </a:extLst>
          </p:cNvPr>
          <p:cNvSpPr txBox="1"/>
          <p:nvPr/>
        </p:nvSpPr>
        <p:spPr>
          <a:xfrm>
            <a:off x="323850" y="1057275"/>
            <a:ext cx="7029450" cy="12464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900" dirty="0">
                <a:latin typeface="Times New Roman"/>
                <a:cs typeface="Times New Roman"/>
              </a:rPr>
              <a:t>С самого начала было необходимо найти задачи которые я буду решать, в этом мне помог сайт Константина Полякова (</a:t>
            </a:r>
            <a:r>
              <a:rPr lang="ru-RU" sz="1900" dirty="0">
                <a:latin typeface="Times New Roman"/>
                <a:cs typeface="Times New Roman"/>
                <a:hlinkClick r:id="rId2"/>
              </a:rPr>
              <a:t>kpolyakov.spb.ru</a:t>
            </a:r>
            <a:r>
              <a:rPr lang="ru-RU" sz="1900" dirty="0">
                <a:latin typeface="Times New Roman"/>
                <a:cs typeface="Times New Roman"/>
              </a:rPr>
              <a:t>)</a:t>
            </a:r>
            <a:endParaRPr lang="ru-RU" sz="1900">
              <a:ea typeface="+mn-lt"/>
              <a:cs typeface="+mn-lt"/>
            </a:endParaRPr>
          </a:p>
          <a:p>
            <a:pPr algn="l"/>
            <a:endParaRPr lang="ru-RU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240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E0FEDD-80C3-4DAA-B6E6-EACDB7B43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Ход выполнения.</a:t>
            </a:r>
            <a:endParaRPr lang="ru-RU" b="1" dirty="0">
              <a:cs typeface="Calibri Ligh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03DA51-9B08-4CAF-A7E8-9A30F84B2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arenR"/>
            </a:pPr>
            <a:r>
              <a:rPr lang="ru-RU" sz="2400" dirty="0">
                <a:latin typeface="Times New Roman"/>
                <a:cs typeface="Calibri" panose="020F0502020204030204"/>
              </a:rPr>
              <a:t>Проанализировать задачи</a:t>
            </a:r>
          </a:p>
          <a:p>
            <a:pPr marL="457200" indent="-457200">
              <a:buAutoNum type="arabicParenR"/>
            </a:pPr>
            <a:r>
              <a:rPr lang="ru-RU" sz="2400" dirty="0">
                <a:latin typeface="Times New Roman"/>
                <a:cs typeface="Calibri" panose="020F0502020204030204"/>
              </a:rPr>
              <a:t>Разобраться с наиболее простыми методами перевода чисел из одной системы счисления, в любую другую</a:t>
            </a:r>
          </a:p>
          <a:p>
            <a:pPr marL="457200" indent="-457200">
              <a:buAutoNum type="arabicParenR"/>
            </a:pPr>
            <a:r>
              <a:rPr lang="ru-RU" sz="2400" dirty="0" err="1">
                <a:latin typeface="Times New Roman"/>
                <a:cs typeface="Calibri" panose="020F0502020204030204"/>
              </a:rPr>
              <a:t>Прорешать</a:t>
            </a:r>
            <a:r>
              <a:rPr lang="ru-RU" sz="2400" dirty="0">
                <a:latin typeface="Times New Roman"/>
                <a:cs typeface="Calibri" panose="020F0502020204030204"/>
              </a:rPr>
              <a:t> задачи</a:t>
            </a:r>
          </a:p>
          <a:p>
            <a:pPr marL="457200" indent="-457200">
              <a:buAutoNum type="arabicParenR"/>
            </a:pPr>
            <a:r>
              <a:rPr lang="ru-RU" sz="2400" dirty="0">
                <a:latin typeface="Times New Roman"/>
                <a:cs typeface="Calibri" panose="020F0502020204030204"/>
              </a:rPr>
              <a:t>Оформить решенные задачи в виде WEB-страницы</a:t>
            </a:r>
          </a:p>
          <a:p>
            <a:pPr marL="457200" indent="-457200">
              <a:buAutoNum type="arabicParenR"/>
            </a:pPr>
            <a:endParaRPr lang="ru-RU" sz="2400" dirty="0">
              <a:latin typeface="Times New Roman"/>
              <a:cs typeface="Calibri" panose="020F0502020204030204"/>
            </a:endParaRP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200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B5A9C8-F013-4E72-93A0-AC39D8B69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323321"/>
            <a:ext cx="7886700" cy="1325563"/>
          </a:xfrm>
        </p:spPr>
        <p:txBody>
          <a:bodyPr/>
          <a:lstStyle/>
          <a:p>
            <a:r>
              <a:rPr lang="ru-RU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Times New Roman"/>
                <a:ea typeface="+mj-lt"/>
                <a:cs typeface="+mj-lt"/>
              </a:rPr>
              <a:t>Разработка структуры сайта</a:t>
            </a:r>
            <a:endParaRPr lang="ru-RU">
              <a:latin typeface="Times New Roman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716A18-B771-445E-9E12-D4B39439D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996" y="631044"/>
            <a:ext cx="7511472" cy="18963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2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Times New Roman"/>
              </a:rPr>
              <a:t>На ранних этапах разработки сайта, главная страница сайта выглядела странно и непонятно</a:t>
            </a:r>
          </a:p>
        </p:txBody>
      </p:sp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2C455C4-6FBC-4DE6-BE09-F86B9086C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408" y="1473342"/>
            <a:ext cx="4349578" cy="538530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397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7747E70-EF62-4449-934B-3E2CA249C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210" y="104505"/>
            <a:ext cx="78867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2800" dirty="0">
                <a:latin typeface="Times New Roman"/>
                <a:cs typeface="Calibri" panose="020F0502020204030204"/>
              </a:rPr>
              <a:t>Таким же образом выглядела одна из страниц с решением одного из типов задач</a:t>
            </a:r>
          </a:p>
        </p:txBody>
      </p:sp>
      <p:pic>
        <p:nvPicPr>
          <p:cNvPr id="2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B3451BF-8053-4AE1-94A4-BEE36500F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20" y="999822"/>
            <a:ext cx="6176613" cy="578511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359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388</TotalTime>
  <Words>922</Words>
  <Application>Microsoft Office PowerPoint</Application>
  <PresentationFormat>Экран (4:3)</PresentationFormat>
  <Paragraphs>71</Paragraphs>
  <Slides>19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0" baseType="lpstr">
      <vt:lpstr>Тема Office</vt:lpstr>
      <vt:lpstr> Министерство образования и науки Челябинской области  Муниципальное автономное общеобразовательное учреждение «Миасская средняя общеобразовательная школа №16»     Совместный проект  Разработка методических указаний для решения задач, связанных с позиционными системами счисления с использованием WEB-технологий  тип проекта: Информационно-познавательный        </vt:lpstr>
      <vt:lpstr>Презентация PowerPoint</vt:lpstr>
      <vt:lpstr>Презентация PowerPoint</vt:lpstr>
      <vt:lpstr>Презентация PowerPoint</vt:lpstr>
      <vt:lpstr>Презентация PowerPoint</vt:lpstr>
      <vt:lpstr>Поиск задач</vt:lpstr>
      <vt:lpstr>Ход выполнения.</vt:lpstr>
      <vt:lpstr>Разработка структуры сайта</vt:lpstr>
      <vt:lpstr>Презентация PowerPoint</vt:lpstr>
      <vt:lpstr>Презентация PowerPoint</vt:lpstr>
      <vt:lpstr>Презентация PowerPoint</vt:lpstr>
      <vt:lpstr>Функциональность </vt:lpstr>
      <vt:lpstr>Презентация PowerPoint</vt:lpstr>
      <vt:lpstr>Презентация PowerPoint</vt:lpstr>
      <vt:lpstr>Адаптивность </vt:lpstr>
      <vt:lpstr>Презентация PowerPoint</vt:lpstr>
      <vt:lpstr>Заключение</vt:lpstr>
      <vt:lpstr>Список литературы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Электронные платежи</dc:title>
  <dc:creator>User</dc:creator>
  <cp:lastModifiedBy>Неизвестный пользователь</cp:lastModifiedBy>
  <cp:revision>1160</cp:revision>
  <dcterms:created xsi:type="dcterms:W3CDTF">2021-02-22T14:02:41Z</dcterms:created>
  <dcterms:modified xsi:type="dcterms:W3CDTF">2021-10-27T15:50:29Z</dcterms:modified>
</cp:coreProperties>
</file>